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5" r:id="rId4"/>
    <p:sldId id="267" r:id="rId5"/>
    <p:sldId id="268" r:id="rId6"/>
    <p:sldId id="269" r:id="rId7"/>
    <p:sldId id="270" r:id="rId8"/>
    <p:sldId id="272" r:id="rId9"/>
    <p:sldId id="279" r:id="rId10"/>
    <p:sldId id="273" r:id="rId11"/>
    <p:sldId id="27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3300"/>
    <a:srgbClr val="9900FF"/>
    <a:srgbClr val="FF33CC"/>
    <a:srgbClr val="00FF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6" autoAdjust="0"/>
    <p:restoredTop sz="94610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31.03.2015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a-referat.com/&#1052;&#1072;&#1090;&#1077;&#1088;&#1110;&#1072;&#1083;&#1080;" TargetMode="External"/><Relationship Id="rId2" Type="http://schemas.openxmlformats.org/officeDocument/2006/relationships/hyperlink" Target="http://ua-referat.com/&#1055;&#1088;&#1086;&#1089;&#1090;&#1110;&#1088;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a-referat.com/&#1051;&#1110;&#1090;&#1077;&#1088;&#1072;&#1090;&#1091;&#1088;&#1072;" TargetMode="External"/><Relationship Id="rId4" Type="http://schemas.openxmlformats.org/officeDocument/2006/relationships/hyperlink" Target="http://ua-referat.com/&#1040;&#1083;&#1100;&#1073;&#1086;&#1084;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428868"/>
            <a:ext cx="8458200" cy="1222375"/>
          </a:xfrm>
          <a:effectLst/>
        </p:spPr>
        <p:txBody>
          <a:bodyPr>
            <a:noAutofit/>
          </a:bodyPr>
          <a:lstStyle/>
          <a:p>
            <a:pPr algn="ctr"/>
            <a:r>
              <a:rPr lang="uk-UA" sz="4000" b="1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Формування навичок безпечної поведінки у дітей дошкільного віку.</a:t>
            </a:r>
            <a:r>
              <a:rPr lang="uk-UA" sz="4000" dirty="0" smtClean="0">
                <a:solidFill>
                  <a:srgbClr val="FF0000"/>
                </a:solidFill>
                <a:effectLst/>
              </a:rPr>
              <a:t/>
            </a:r>
            <a:br>
              <a:rPr lang="uk-UA" sz="4000" dirty="0" smtClean="0">
                <a:solidFill>
                  <a:srgbClr val="FF0000"/>
                </a:solidFill>
                <a:effectLst/>
              </a:rPr>
            </a:br>
            <a:endParaRPr lang="uk-UA" sz="4000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8143932" cy="1071570"/>
          </a:xfrm>
        </p:spPr>
        <p:txBody>
          <a:bodyPr>
            <a:noAutofit/>
          </a:bodyPr>
          <a:lstStyle/>
          <a:p>
            <a:pPr algn="ctr"/>
            <a:r>
              <a:rPr lang="uk-UA" sz="4400" dirty="0" smtClean="0">
                <a:solidFill>
                  <a:srgbClr val="FF0000"/>
                </a:solidFill>
                <a:latin typeface="Comic Sans MS" pitchFamily="66" charset="0"/>
              </a:rPr>
              <a:t>Тема:</a:t>
            </a:r>
            <a:endParaRPr lang="uk-UA" sz="4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5508645"/>
          </a:xfrm>
        </p:spPr>
        <p:txBody>
          <a:bodyPr/>
          <a:lstStyle/>
          <a:p>
            <a:pPr algn="just"/>
            <a:r>
              <a:rPr lang="uk-UA" dirty="0" smtClean="0">
                <a:latin typeface="Comic Sans MS" pitchFamily="66" charset="0"/>
              </a:rPr>
              <a:t>Особливе місце займає спостереження. Спостерігаючи за правильністю виконання вправ, діти розуміють, як  уникнути травматизму. </a:t>
            </a:r>
            <a:endParaRPr lang="uk-UA" dirty="0">
              <a:latin typeface="Comic Sans MS" pitchFamily="66" charset="0"/>
            </a:endParaRPr>
          </a:p>
        </p:txBody>
      </p:sp>
      <p:pic>
        <p:nvPicPr>
          <p:cNvPr id="4" name="Picture 2" descr="C:\Documents and Settings\Sasha\Рабочий стол\Новая папка\DSCN6990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9601498">
            <a:off x="380339" y="3083193"/>
            <a:ext cx="3072382" cy="2304286"/>
          </a:xfrm>
          <a:prstGeom prst="rect">
            <a:avLst/>
          </a:prstGeom>
          <a:noFill/>
        </p:spPr>
      </p:pic>
      <p:pic>
        <p:nvPicPr>
          <p:cNvPr id="5" name="Picture 4" descr="C:\Documents and Settings\Sasha\Рабочий стол\Новая папка\DSCN6995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313205">
            <a:off x="3322180" y="3772818"/>
            <a:ext cx="3221566" cy="2714644"/>
          </a:xfrm>
          <a:prstGeom prst="rect">
            <a:avLst/>
          </a:prstGeom>
          <a:noFill/>
        </p:spPr>
      </p:pic>
      <p:pic>
        <p:nvPicPr>
          <p:cNvPr id="6" name="Picture 3" descr="C:\Documents and Settings\Sasha\Рабочий стол\Новая папка\DSCN6991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218146">
            <a:off x="6161384" y="2551147"/>
            <a:ext cx="2596155" cy="25045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642918"/>
            <a:ext cx="8686800" cy="4954591"/>
          </a:xfrm>
        </p:spPr>
        <p:txBody>
          <a:bodyPr/>
          <a:lstStyle/>
          <a:p>
            <a:pPr algn="just"/>
            <a:r>
              <a:rPr lang="uk-UA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Формування основ безпеки життєдіяльності дітей є досить актуальним питанням дошкільної освіти. Дитина повинна розуміти те, що своє здоров'я, своє життя треба вміти берегти і захищати.</a:t>
            </a:r>
            <a:endParaRPr lang="uk-UA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Picture 2" descr="C:\Documents and Settings\Sasha\Рабочий стол\Новая папка\Зображення0408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2976" y="3571876"/>
            <a:ext cx="2303875" cy="3071833"/>
          </a:xfrm>
          <a:prstGeom prst="rect">
            <a:avLst/>
          </a:prstGeom>
          <a:noFill/>
        </p:spPr>
      </p:pic>
      <p:pic>
        <p:nvPicPr>
          <p:cNvPr id="5" name="Picture 3" descr="C:\Documents and Settings\Sasha\Рабочий стол\Новая папка\IMG_20150206_104901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57818" y="3071810"/>
            <a:ext cx="2728270" cy="35829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effectLst/>
                <a:latin typeface="Comic Sans MS" pitchFamily="66" charset="0"/>
              </a:rPr>
              <a:t>Мета формування основ безпечної поведінки:</a:t>
            </a:r>
            <a:r>
              <a:rPr lang="uk-UA" b="1" dirty="0" smtClean="0"/>
              <a:t/>
            </a:r>
            <a:br>
              <a:rPr lang="uk-UA" b="1" dirty="0" smtClean="0"/>
            </a:br>
            <a:endParaRPr lang="uk-UA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uk-UA" dirty="0" smtClean="0">
                <a:latin typeface="Comic Sans MS" pitchFamily="66" charset="0"/>
              </a:rPr>
              <a:t>формування у дітей розуміння того, що своє здоров'я, своє життя треба вміти берегти і захищати;</a:t>
            </a:r>
          </a:p>
          <a:p>
            <a:pPr lvl="0"/>
            <a:endParaRPr lang="uk-UA" dirty="0" smtClean="0"/>
          </a:p>
          <a:p>
            <a:pPr lvl="0" algn="just"/>
            <a:r>
              <a:rPr lang="uk-UA" dirty="0" smtClean="0">
                <a:latin typeface="Comic Sans MS" pitchFamily="66" charset="0"/>
              </a:rPr>
              <a:t>навчання дітей способам регулювання власної поведінки в довкіллі, серед людей, предметів, в умовах стихійних природних явищ та катастроф. 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effectLst/>
                <a:latin typeface="Comic Sans MS" pitchFamily="66" charset="0"/>
              </a:rPr>
              <a:t>Умови формування  безпечної </a:t>
            </a:r>
            <a:br>
              <a:rPr lang="uk-UA" dirty="0" smtClean="0">
                <a:effectLst/>
                <a:latin typeface="Comic Sans MS" pitchFamily="66" charset="0"/>
              </a:rPr>
            </a:br>
            <a:r>
              <a:rPr lang="uk-UA" dirty="0" smtClean="0">
                <a:effectLst/>
                <a:latin typeface="Comic Sans MS" pitchFamily="66" charset="0"/>
              </a:rPr>
              <a:t>поведінки дітей 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4865703"/>
          </a:xfrm>
        </p:spPr>
        <p:txBody>
          <a:bodyPr>
            <a:normAutofit/>
          </a:bodyPr>
          <a:lstStyle/>
          <a:p>
            <a:pPr algn="just"/>
            <a:r>
              <a:rPr lang="uk-UA" sz="2000" b="1" i="1" dirty="0" smtClean="0">
                <a:latin typeface="Comic Sans MS" pitchFamily="66" charset="0"/>
              </a:rPr>
              <a:t>Виховне середовище.</a:t>
            </a:r>
            <a:r>
              <a:rPr lang="uk-UA" sz="2000" dirty="0" smtClean="0">
                <a:latin typeface="Comic Sans MS" pitchFamily="66" charset="0"/>
              </a:rPr>
              <a:t> Перш за все в групі потрібно створити комфортний, сприятливий мікроклімат, який забезпечуватиме розвиток впевненої в собі особистості, стійкої до стресів, атмосферу душевного тепла і емоційного благополуччя дітей. </a:t>
            </a:r>
            <a:endParaRPr lang="uk-UA" sz="2000" dirty="0">
              <a:latin typeface="Comic Sans MS" pitchFamily="66" charset="0"/>
            </a:endParaRPr>
          </a:p>
        </p:txBody>
      </p:sp>
      <p:pic>
        <p:nvPicPr>
          <p:cNvPr id="4" name="Picture 2" descr="C:\Documents and Settings\Sasha\Рабочий стол\Новая папка\Зображення0334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5786" y="3071810"/>
            <a:ext cx="3071834" cy="3022174"/>
          </a:xfrm>
          <a:prstGeom prst="rect">
            <a:avLst/>
          </a:prstGeom>
          <a:noFill/>
        </p:spPr>
      </p:pic>
      <p:pic>
        <p:nvPicPr>
          <p:cNvPr id="5" name="Picture 2" descr="C:\Documents and Settings\Sasha\Рабочий стол\Новая папка\DSCN4019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3071810"/>
            <a:ext cx="4000528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800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У групі потрібно  створити </a:t>
            </a:r>
            <a:r>
              <a:rPr lang="uk-UA" sz="2800" dirty="0" smtClean="0">
                <a:solidFill>
                  <a:srgbClr val="FF0000"/>
                </a:solidFill>
                <a:effectLst/>
                <a:latin typeface="Comic Sans MS" pitchFamily="66" charset="0"/>
                <a:hlinkClick r:id="rId2" tooltip="Простір"/>
              </a:rPr>
              <a:t>простір</a:t>
            </a:r>
            <a:r>
              <a:rPr lang="uk-UA" sz="2800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, де діти можуть познайомитися з різним </a:t>
            </a:r>
            <a:r>
              <a:rPr lang="uk-UA" sz="2800" dirty="0" smtClean="0">
                <a:solidFill>
                  <a:srgbClr val="FF0000"/>
                </a:solidFill>
                <a:effectLst/>
                <a:latin typeface="Comic Sans MS" pitchFamily="66" charset="0"/>
                <a:hlinkClick r:id="rId3" tooltip="Матеріали"/>
              </a:rPr>
              <a:t>матеріалом</a:t>
            </a:r>
            <a:r>
              <a:rPr lang="uk-UA" sz="2800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 з основ безпеки </a:t>
            </a:r>
            <a:endParaRPr lang="uk-UA" sz="2800" dirty="0"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pPr algn="just"/>
            <a:r>
              <a:rPr lang="uk-UA" dirty="0" smtClean="0"/>
              <a:t>різні </a:t>
            </a:r>
            <a:r>
              <a:rPr lang="uk-UA" dirty="0" smtClean="0">
                <a:hlinkClick r:id="rId4" tooltip="Альбом"/>
              </a:rPr>
              <a:t>альбоми</a:t>
            </a:r>
            <a:r>
              <a:rPr lang="uk-UA" dirty="0" smtClean="0"/>
              <a:t> на дану тему, дитячі малюнки, настільно-друковані ігри, картини, набори ілюстрацій, різні види театру, художня </a:t>
            </a:r>
            <a:r>
              <a:rPr lang="uk-UA" dirty="0" smtClean="0">
                <a:hlinkClick r:id="rId5" tooltip="Література"/>
              </a:rPr>
              <a:t>література</a:t>
            </a:r>
            <a:r>
              <a:rPr lang="uk-UA" dirty="0" smtClean="0"/>
              <a:t>, діафільми, збірники віршів, загадок, прислів'їв, атрибути до сюжетно-рольової гри «Юні пожежники».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Sasha\Рабочий стол\Новая папка\DSCN402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43372" y="428604"/>
            <a:ext cx="4689473" cy="3516918"/>
          </a:xfrm>
          <a:prstGeom prst="rect">
            <a:avLst/>
          </a:prstGeom>
          <a:noFill/>
        </p:spPr>
      </p:pic>
      <p:pic>
        <p:nvPicPr>
          <p:cNvPr id="3076" name="Picture 4" descr="C:\Documents and Settings\Sasha\Рабочий стол\Новая папка\DSCN4027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3071810"/>
            <a:ext cx="4500047" cy="33750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642918"/>
            <a:ext cx="8686800" cy="5437207"/>
          </a:xfrm>
        </p:spPr>
        <p:txBody>
          <a:bodyPr/>
          <a:lstStyle/>
          <a:p>
            <a:pPr algn="just"/>
            <a:r>
              <a:rPr lang="uk-UA" dirty="0" smtClean="0">
                <a:latin typeface="Comic Sans MS" pitchFamily="66" charset="0"/>
              </a:rPr>
              <a:t>Для розвитку пізнавальної активності дітей у групі відведено місце, де розкладені різні дидактичні ігри по ОБЖД. </a:t>
            </a:r>
            <a:endParaRPr lang="uk-UA" dirty="0">
              <a:latin typeface="Comic Sans MS" pitchFamily="66" charset="0"/>
            </a:endParaRPr>
          </a:p>
        </p:txBody>
      </p:sp>
      <p:pic>
        <p:nvPicPr>
          <p:cNvPr id="8194" name="Picture 2" descr="C:\Documents and Settings\Sasha\Рабочий стол\Новая папка\DSCN7011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14480" y="2857496"/>
            <a:ext cx="5973770" cy="32656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00108"/>
            <a:ext cx="8686800" cy="5080017"/>
          </a:xfrm>
        </p:spPr>
        <p:txBody>
          <a:bodyPr/>
          <a:lstStyle/>
          <a:p>
            <a:pPr algn="just"/>
            <a:r>
              <a:rPr lang="uk-UA" dirty="0" smtClean="0"/>
              <a:t>Для пізнання предметного світу - дитину необхідно навчити розрізняти небезпечні та безпечні для неї предмети.</a:t>
            </a:r>
            <a:endParaRPr lang="uk-UA" dirty="0"/>
          </a:p>
        </p:txBody>
      </p:sp>
      <p:pic>
        <p:nvPicPr>
          <p:cNvPr id="4" name="Picture 3" descr="H:\DCIM\103NIKON\DSCN7005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2066" y="3143248"/>
            <a:ext cx="3193647" cy="2395108"/>
          </a:xfrm>
          <a:prstGeom prst="rect">
            <a:avLst/>
          </a:prstGeom>
          <a:noFill/>
        </p:spPr>
      </p:pic>
      <p:pic>
        <p:nvPicPr>
          <p:cNvPr id="5" name="Picture 2" descr="C:\Documents and Settings\Sasha\Рабочий стол\Новая папка\DSCN3978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3000372"/>
            <a:ext cx="3643338" cy="2732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4400" dirty="0" smtClean="0">
                <a:latin typeface="Comic Sans MS" pitchFamily="66" charset="0"/>
              </a:rPr>
              <a:t>Соціальний досвід дитини збагачується освоєнням трудової діяльності. Зменшується небезпека не вижити за відсутності дорослих.</a:t>
            </a:r>
            <a:endParaRPr lang="uk-UA" sz="4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Documents and Settings\Sasha\Рабочий стол\Новая папка\IMG_20150206_10532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010220">
            <a:off x="5523008" y="415725"/>
            <a:ext cx="2716345" cy="3621793"/>
          </a:xfrm>
          <a:prstGeom prst="rect">
            <a:avLst/>
          </a:prstGeom>
          <a:noFill/>
        </p:spPr>
      </p:pic>
      <p:pic>
        <p:nvPicPr>
          <p:cNvPr id="19461" name="Picture 5" descr="C:\Documents and Settings\Sasha\Рабочий стол\Новая папка\Зображення0117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606602">
            <a:off x="879878" y="655494"/>
            <a:ext cx="2737200" cy="3649600"/>
          </a:xfrm>
          <a:prstGeom prst="rect">
            <a:avLst/>
          </a:prstGeom>
          <a:noFill/>
        </p:spPr>
      </p:pic>
      <p:pic>
        <p:nvPicPr>
          <p:cNvPr id="7170" name="Picture 2" descr="H:\DCIM\103NIKON\DSCN7004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14612" y="3786190"/>
            <a:ext cx="3524430" cy="26431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282</TotalTime>
  <Words>249</Words>
  <Application>Microsoft Office PowerPoint</Application>
  <PresentationFormat>Экран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Формування навичок безпечної поведінки у дітей дошкільного віку. </vt:lpstr>
      <vt:lpstr>Мета формування основ безпечної поведінки: </vt:lpstr>
      <vt:lpstr>Умови формування  безпечної  поведінки дітей  </vt:lpstr>
      <vt:lpstr>У групі потрібно  створити простір, де діти можуть познайомитися з різним матеріалом з основ безпеки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Наташа</cp:lastModifiedBy>
  <cp:revision>34</cp:revision>
  <dcterms:modified xsi:type="dcterms:W3CDTF">2015-03-31T13:24:18Z</dcterms:modified>
</cp:coreProperties>
</file>